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8" d="100"/>
          <a:sy n="68" d="100"/>
        </p:scale>
        <p:origin x="550"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2A54C80-263E-416B-A8E0-580EDEADCBDC}" type="datetimeFigureOut">
              <a:rPr lang="en-US" dirty="0"/>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5/24/2023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ositivepsychology.com/coping/" TargetMode="External"/><Relationship Id="rId2" Type="http://schemas.openxmlformats.org/officeDocument/2006/relationships/hyperlink" Target="https://positivepsychology.com/self-efficacy-scales/" TargetMode="External"/><Relationship Id="rId1" Type="http://schemas.openxmlformats.org/officeDocument/2006/relationships/slideLayout" Target="../slideLayouts/slideLayout2.xml"/><Relationship Id="rId4" Type="http://schemas.openxmlformats.org/officeDocument/2006/relationships/hyperlink" Target="https://www.drugsandalcohol.ie/26768/1/General_Self-Efficacy_Scale%20(GSE).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positivepsychology.com/character-trai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ransformingeducation.org/resources/self-efficacy-toolkit/"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ositivepsychology.com/self-esteem/" TargetMode="External"/><Relationship Id="rId1" Type="http://schemas.openxmlformats.org/officeDocument/2006/relationships/slideLayout" Target="../slideLayouts/slideLayout2.xml"/><Relationship Id="rId4" Type="http://schemas.openxmlformats.org/officeDocument/2006/relationships/hyperlink" Target="https://pixabay.com/pl/skali-waga-funt%C3%B3w-r%C3%B3wnowagi-307966/"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hebluediamondgallery.com/handwriting/s/self-esteem.html"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positivepsychology.com/what-is-motivation/" TargetMode="External"/><Relationship Id="rId1" Type="http://schemas.openxmlformats.org/officeDocument/2006/relationships/slideLayout" Target="../slideLayouts/slideLayout2.xml"/><Relationship Id="rId5" Type="http://schemas.openxmlformats.org/officeDocument/2006/relationships/hyperlink" Target="https://creativecommons.org/licenses/by-nc-sa/3.0/" TargetMode="External"/><Relationship Id="rId4" Type="http://schemas.openxmlformats.org/officeDocument/2006/relationships/hyperlink" Target="https://www.peoplematters.in/article/expert-views/empowering-people-through-motivation-4308"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positivepsychology.com/3-ways-build-self-efficacy/" TargetMode="External"/><Relationship Id="rId1" Type="http://schemas.openxmlformats.org/officeDocument/2006/relationships/slideLayout" Target="../slideLayouts/slideLayout2.xml"/><Relationship Id="rId5" Type="http://schemas.openxmlformats.org/officeDocument/2006/relationships/hyperlink" Target="https://creativecommons.org/licenses/by-nc-sa/3.0/" TargetMode="External"/><Relationship Id="rId4" Type="http://schemas.openxmlformats.org/officeDocument/2006/relationships/hyperlink" Target="https://www.peoplemattersglobal.com/blog/life-at-work/racing-with-resilience-22452"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psychowiedza.com/2017/01/wyobcowanie-przyklady.html"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agwsjYg9hJ8" TargetMode="External"/><Relationship Id="rId4" Type="http://schemas.openxmlformats.org/officeDocument/2006/relationships/hyperlink" Target="https://www.youtube.com/watch?v=agwsjYg9hJ8&amp;t=31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F9C97B-AF00-4DDC-B819-1F89C2AF0090}"/>
              </a:ext>
            </a:extLst>
          </p:cNvPr>
          <p:cNvSpPr>
            <a:spLocks noGrp="1"/>
          </p:cNvSpPr>
          <p:nvPr>
            <p:ph type="ctrTitle"/>
          </p:nvPr>
        </p:nvSpPr>
        <p:spPr>
          <a:xfrm>
            <a:off x="1685258" y="2906282"/>
            <a:ext cx="7766936" cy="1646302"/>
          </a:xfrm>
        </p:spPr>
        <p:txBody>
          <a:bodyPr/>
          <a:lstStyle/>
          <a:p>
            <a:r>
              <a:rPr lang="en-GB" sz="10000" b="1" dirty="0"/>
              <a:t>Self-Efficacy</a:t>
            </a:r>
            <a:br>
              <a:rPr lang="en-GB" b="1" dirty="0"/>
            </a:br>
            <a:endParaRPr lang="en-GB" dirty="0"/>
          </a:p>
        </p:txBody>
      </p:sp>
      <p:sp>
        <p:nvSpPr>
          <p:cNvPr id="3" name="Podtytuł 2">
            <a:extLst>
              <a:ext uri="{FF2B5EF4-FFF2-40B4-BE49-F238E27FC236}">
                <a16:creationId xmlns:a16="http://schemas.microsoft.com/office/drawing/2014/main" id="{E0B022FC-9A62-4CB3-B0A0-321FB9550203}"/>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39736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F55EA2-7994-45A6-8E7A-92A71E60F5B3}"/>
              </a:ext>
            </a:extLst>
          </p:cNvPr>
          <p:cNvSpPr>
            <a:spLocks noGrp="1"/>
          </p:cNvSpPr>
          <p:nvPr>
            <p:ph type="title"/>
          </p:nvPr>
        </p:nvSpPr>
        <p:spPr/>
        <p:txBody>
          <a:bodyPr/>
          <a:lstStyle/>
          <a:p>
            <a:r>
              <a:rPr lang="en-GB" b="1" dirty="0"/>
              <a:t>Can We Test and Survey Self-Efficacy?</a:t>
            </a:r>
            <a:br>
              <a:rPr lang="en-GB" b="1" dirty="0"/>
            </a:br>
            <a:endParaRPr lang="en-GB" dirty="0"/>
          </a:p>
        </p:txBody>
      </p:sp>
      <p:sp>
        <p:nvSpPr>
          <p:cNvPr id="3" name="Symbol zastępczy zawartości 2">
            <a:extLst>
              <a:ext uri="{FF2B5EF4-FFF2-40B4-BE49-F238E27FC236}">
                <a16:creationId xmlns:a16="http://schemas.microsoft.com/office/drawing/2014/main" id="{A28F14E8-D2E4-473C-A033-E2F0176D2247}"/>
              </a:ext>
            </a:extLst>
          </p:cNvPr>
          <p:cNvSpPr>
            <a:spLocks noGrp="1"/>
          </p:cNvSpPr>
          <p:nvPr>
            <p:ph idx="1"/>
          </p:nvPr>
        </p:nvSpPr>
        <p:spPr/>
        <p:txBody>
          <a:bodyPr/>
          <a:lstStyle/>
          <a:p>
            <a:r>
              <a:rPr lang="en-GB" dirty="0"/>
              <a:t>Self-efficacy can indeed be measured.</a:t>
            </a:r>
          </a:p>
          <a:p>
            <a:r>
              <a:rPr lang="en-GB" dirty="0"/>
              <a:t>It is prone to the same sorts of issues as all self-report measures of a somewhat abstract construct, but there are still several methodologically sound ways to go about it.</a:t>
            </a:r>
          </a:p>
          <a:p>
            <a:r>
              <a:rPr lang="en-GB" dirty="0"/>
              <a:t>Some researchers suggest making your scale specific to the type of self-efficacy you want to study; for example, if you are interested in academic self-efficacy, ask about academic pursuits and confidence.</a:t>
            </a:r>
          </a:p>
          <a:p>
            <a:r>
              <a:rPr lang="en-GB" dirty="0"/>
              <a:t>There are some scales available for measuring specific types of self-efficacy, but it is also possible to (carefully!) adapt the general scales to better narrow in on your construct of interest.</a:t>
            </a:r>
          </a:p>
          <a:p>
            <a:pPr marL="0" indent="0">
              <a:buNone/>
            </a:pPr>
            <a:endParaRPr lang="en-GB" dirty="0"/>
          </a:p>
        </p:txBody>
      </p:sp>
    </p:spTree>
    <p:extLst>
      <p:ext uri="{BB962C8B-B14F-4D97-AF65-F5344CB8AC3E}">
        <p14:creationId xmlns:p14="http://schemas.microsoft.com/office/powerpoint/2010/main" val="167068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AB10EA-FDF6-4E24-88C5-E41C90FF325B}"/>
              </a:ext>
            </a:extLst>
          </p:cNvPr>
          <p:cNvSpPr>
            <a:spLocks noGrp="1"/>
          </p:cNvSpPr>
          <p:nvPr>
            <p:ph type="title"/>
          </p:nvPr>
        </p:nvSpPr>
        <p:spPr/>
        <p:txBody>
          <a:bodyPr>
            <a:normAutofit fontScale="90000"/>
          </a:bodyPr>
          <a:lstStyle/>
          <a:p>
            <a:r>
              <a:rPr lang="en-GB" b="1" dirty="0"/>
              <a:t>Measuring self-efficacy with scales and questionnaires (PDF)</a:t>
            </a:r>
            <a:br>
              <a:rPr lang="en-GB" b="1" dirty="0"/>
            </a:br>
            <a:endParaRPr lang="en-GB" dirty="0"/>
          </a:p>
        </p:txBody>
      </p:sp>
      <p:sp>
        <p:nvSpPr>
          <p:cNvPr id="3" name="Symbol zastępczy zawartości 2">
            <a:extLst>
              <a:ext uri="{FF2B5EF4-FFF2-40B4-BE49-F238E27FC236}">
                <a16:creationId xmlns:a16="http://schemas.microsoft.com/office/drawing/2014/main" id="{9DA782D5-B02D-4E64-A59F-DD2BC4B8FDC8}"/>
              </a:ext>
            </a:extLst>
          </p:cNvPr>
          <p:cNvSpPr>
            <a:spLocks noGrp="1"/>
          </p:cNvSpPr>
          <p:nvPr>
            <p:ph idx="1"/>
          </p:nvPr>
        </p:nvSpPr>
        <p:spPr>
          <a:xfrm>
            <a:off x="487679" y="1702190"/>
            <a:ext cx="11966917" cy="5627077"/>
          </a:xfrm>
        </p:spPr>
        <p:txBody>
          <a:bodyPr>
            <a:normAutofit fontScale="47500" lnSpcReduction="20000"/>
          </a:bodyPr>
          <a:lstStyle/>
          <a:p>
            <a:r>
              <a:rPr lang="en-GB" sz="2800" dirty="0"/>
              <a:t>There are several </a:t>
            </a:r>
            <a:r>
              <a:rPr lang="en-GB" sz="2800" u="sng" dirty="0">
                <a:hlinkClick r:id="rId2"/>
              </a:rPr>
              <a:t>scales and questionnaires</a:t>
            </a:r>
            <a:r>
              <a:rPr lang="en-GB" sz="2800" dirty="0"/>
              <a:t> you can use to measure general self-efficacy. Three of the most popular are described below.</a:t>
            </a:r>
          </a:p>
          <a:p>
            <a:r>
              <a:rPr lang="en-GB" sz="2800" dirty="0"/>
              <a:t>General/Generalized Self-Efficacy Scale (GSE)</a:t>
            </a:r>
          </a:p>
          <a:p>
            <a:r>
              <a:rPr lang="en-GB" sz="2800" dirty="0"/>
              <a:t>The General Self-Efficacy Scale may be the most popular self-efficacy scale. It has been in use since 1995 and has been cited in hundreds of articles.</a:t>
            </a:r>
            <a:br>
              <a:rPr lang="pl-PL" sz="2800" dirty="0"/>
            </a:br>
            <a:r>
              <a:rPr lang="en-GB" sz="2800" dirty="0"/>
              <a:t> It was developed by researchers Schwarzer and Jerusalem, two leading experts in self-efficacy.</a:t>
            </a:r>
          </a:p>
          <a:p>
            <a:r>
              <a:rPr lang="en-GB" sz="2800" dirty="0"/>
              <a:t>The scale consists of 10 items rated on a scale from 1 (Not true at all) to 4 (Exactly true). These items are as follows:</a:t>
            </a:r>
          </a:p>
          <a:p>
            <a:r>
              <a:rPr lang="en-GB" sz="2800" dirty="0"/>
              <a:t>I can always manage to solve difficult problems if I try hard enough;</a:t>
            </a:r>
          </a:p>
          <a:p>
            <a:r>
              <a:rPr lang="en-GB" sz="2800" dirty="0"/>
              <a:t>If someone opposes me, I can find the means and ways to get what I want;</a:t>
            </a:r>
          </a:p>
          <a:p>
            <a:r>
              <a:rPr lang="en-GB" sz="2800" dirty="0"/>
              <a:t>It is easy for me to stick to my aims and accomplish my goals;</a:t>
            </a:r>
          </a:p>
          <a:p>
            <a:r>
              <a:rPr lang="en-GB" sz="2800" dirty="0"/>
              <a:t>I am confident that I could deal efficiently with unexpected events;</a:t>
            </a:r>
          </a:p>
          <a:p>
            <a:r>
              <a:rPr lang="en-GB" sz="2800" dirty="0"/>
              <a:t>Thanks to my resourcefulness, I know how to handle unforeseen situations;</a:t>
            </a:r>
          </a:p>
          <a:p>
            <a:r>
              <a:rPr lang="en-GB" sz="2800" dirty="0"/>
              <a:t>I can solve most problems if I invest the necessary effort;</a:t>
            </a:r>
          </a:p>
          <a:p>
            <a:r>
              <a:rPr lang="en-GB" sz="2800" dirty="0"/>
              <a:t>I can remain calm when facing difficulties because I can rely on my </a:t>
            </a:r>
            <a:r>
              <a:rPr lang="en-GB" sz="2800" u="sng" dirty="0">
                <a:hlinkClick r:id="rId3"/>
              </a:rPr>
              <a:t>coping abilities</a:t>
            </a:r>
            <a:r>
              <a:rPr lang="en-GB" sz="2800" dirty="0"/>
              <a:t>;</a:t>
            </a:r>
          </a:p>
          <a:p>
            <a:r>
              <a:rPr lang="en-GB" sz="2800" dirty="0"/>
              <a:t>When I am confronted with a problem, I can usually find several solutions;</a:t>
            </a:r>
          </a:p>
          <a:p>
            <a:r>
              <a:rPr lang="en-GB" sz="2800" dirty="0"/>
              <a:t>If I am in trouble, I can usually think of a solution;</a:t>
            </a:r>
          </a:p>
          <a:p>
            <a:r>
              <a:rPr lang="en-GB" sz="2800" dirty="0"/>
              <a:t>I can usually handle whatever comes my way.</a:t>
            </a:r>
          </a:p>
          <a:p>
            <a:r>
              <a:rPr lang="en-GB" sz="2800" dirty="0"/>
              <a:t>The score is calculated by adding up the response to each item. The total will be between 10 and 40, with higher scores indicating higher self-efficacy.</a:t>
            </a:r>
          </a:p>
          <a:p>
            <a:r>
              <a:rPr lang="en-GB" sz="2800" dirty="0"/>
              <a:t>The scale has proven to be reliable and valid in multiple contexts and cultures.</a:t>
            </a:r>
          </a:p>
          <a:p>
            <a:r>
              <a:rPr lang="en-GB" sz="2800" dirty="0"/>
              <a:t>To use this scale, click </a:t>
            </a:r>
            <a:r>
              <a:rPr lang="en-GB" sz="2800" u="sng" dirty="0">
                <a:hlinkClick r:id="rId4"/>
              </a:rPr>
              <a:t>here</a:t>
            </a:r>
            <a:r>
              <a:rPr lang="en-GB" sz="2800" dirty="0"/>
              <a:t>.</a:t>
            </a:r>
          </a:p>
          <a:p>
            <a:endParaRPr lang="en-GB" dirty="0"/>
          </a:p>
        </p:txBody>
      </p:sp>
    </p:spTree>
    <p:extLst>
      <p:ext uri="{BB962C8B-B14F-4D97-AF65-F5344CB8AC3E}">
        <p14:creationId xmlns:p14="http://schemas.microsoft.com/office/powerpoint/2010/main" val="2304907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6DE1D6-986D-4647-B02B-2B8C56FD7886}"/>
              </a:ext>
            </a:extLst>
          </p:cNvPr>
          <p:cNvSpPr>
            <a:spLocks noGrp="1"/>
          </p:cNvSpPr>
          <p:nvPr>
            <p:ph type="title"/>
          </p:nvPr>
        </p:nvSpPr>
        <p:spPr/>
        <p:txBody>
          <a:bodyPr/>
          <a:lstStyle/>
          <a:p>
            <a:r>
              <a:rPr lang="en-GB" b="1" dirty="0"/>
              <a:t>Self-efficacy in learning and education</a:t>
            </a:r>
            <a:br>
              <a:rPr lang="en-GB" b="1" dirty="0"/>
            </a:br>
            <a:endParaRPr lang="en-GB" dirty="0"/>
          </a:p>
        </p:txBody>
      </p:sp>
      <p:sp>
        <p:nvSpPr>
          <p:cNvPr id="3" name="Symbol zastępczy zawartości 2">
            <a:extLst>
              <a:ext uri="{FF2B5EF4-FFF2-40B4-BE49-F238E27FC236}">
                <a16:creationId xmlns:a16="http://schemas.microsoft.com/office/drawing/2014/main" id="{3363A6ED-BD18-47BE-B9C2-DB5DD68FC311}"/>
              </a:ext>
            </a:extLst>
          </p:cNvPr>
          <p:cNvSpPr>
            <a:spLocks noGrp="1"/>
          </p:cNvSpPr>
          <p:nvPr>
            <p:ph idx="1"/>
          </p:nvPr>
        </p:nvSpPr>
        <p:spPr/>
        <p:txBody>
          <a:bodyPr/>
          <a:lstStyle/>
          <a:p>
            <a:r>
              <a:rPr lang="en-GB" dirty="0"/>
              <a:t>Self-efficacy has probably been most studied within the context of the classroom. There is a good reason for this, as self-efficacy is like many other </a:t>
            </a:r>
            <a:r>
              <a:rPr lang="en-GB" u="sng" dirty="0">
                <a:hlinkClick r:id="rId2"/>
              </a:rPr>
              <a:t>traits and skills</a:t>
            </a:r>
            <a:r>
              <a:rPr lang="en-GB" dirty="0"/>
              <a:t>—best developed early to reap the full benefits.</a:t>
            </a:r>
          </a:p>
          <a:p>
            <a:r>
              <a:rPr lang="en-GB" dirty="0"/>
              <a:t>Much attention has been paid to how teachers can most effectively boost their students’ self-efficacy and help them to learn, work, play, and communicate with others in a healthy and productive way.</a:t>
            </a:r>
          </a:p>
          <a:p>
            <a:r>
              <a:rPr lang="en-GB" dirty="0"/>
              <a:t>It turns out that one of the best ways to enhance self-efficacy in those you teach or lead is to first ensure that you have a healthy sense of self-efficacy!</a:t>
            </a:r>
          </a:p>
          <a:p>
            <a:endParaRPr lang="en-GB" dirty="0"/>
          </a:p>
        </p:txBody>
      </p:sp>
    </p:spTree>
    <p:extLst>
      <p:ext uri="{BB962C8B-B14F-4D97-AF65-F5344CB8AC3E}">
        <p14:creationId xmlns:p14="http://schemas.microsoft.com/office/powerpoint/2010/main" val="3010262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8742FE-F535-4624-A35A-09CF482AF311}"/>
              </a:ext>
            </a:extLst>
          </p:cNvPr>
          <p:cNvSpPr>
            <a:spLocks noGrp="1"/>
          </p:cNvSpPr>
          <p:nvPr>
            <p:ph type="title"/>
          </p:nvPr>
        </p:nvSpPr>
        <p:spPr/>
        <p:txBody>
          <a:bodyPr>
            <a:normAutofit fontScale="90000"/>
          </a:bodyPr>
          <a:lstStyle/>
          <a:p>
            <a:r>
              <a:rPr lang="en-GB" b="1" dirty="0"/>
              <a:t>What Is the Meaning of Self-Efficacy? A Definition</a:t>
            </a:r>
            <a:br>
              <a:rPr lang="en-GB" b="1" dirty="0"/>
            </a:br>
            <a:endParaRPr lang="en-GB" dirty="0"/>
          </a:p>
        </p:txBody>
      </p:sp>
      <p:sp>
        <p:nvSpPr>
          <p:cNvPr id="3" name="Symbol zastępczy zawartości 2">
            <a:extLst>
              <a:ext uri="{FF2B5EF4-FFF2-40B4-BE49-F238E27FC236}">
                <a16:creationId xmlns:a16="http://schemas.microsoft.com/office/drawing/2014/main" id="{9F35320B-F882-4957-BA3F-234B23F6CF8B}"/>
              </a:ext>
            </a:extLst>
          </p:cNvPr>
          <p:cNvSpPr>
            <a:spLocks noGrp="1"/>
          </p:cNvSpPr>
          <p:nvPr>
            <p:ph idx="1"/>
          </p:nvPr>
        </p:nvSpPr>
        <p:spPr/>
        <p:txBody>
          <a:bodyPr/>
          <a:lstStyle/>
          <a:p>
            <a:r>
              <a:rPr lang="en-GB" dirty="0"/>
              <a:t>Self-efficacy is the belief we have in our own abilities, specifically our ability to meet the challenges ahead of us and complete a task successfully (Akhtar, 2008). General self-efficacy refers to our overall belief in our ability to succeed, but there are many more specific forms of self-efficacy as well (e.g., academic, parenting, sports).</a:t>
            </a:r>
          </a:p>
          <a:p>
            <a:r>
              <a:rPr lang="en-GB" dirty="0"/>
              <a:t>Although self-efficacy is related to our sense of self-worth or value as a human being, there is at least one important distinction.</a:t>
            </a:r>
          </a:p>
          <a:p>
            <a:endParaRPr lang="en-GB" dirty="0"/>
          </a:p>
        </p:txBody>
      </p:sp>
      <p:pic>
        <p:nvPicPr>
          <p:cNvPr id="5" name="Obraz 4">
            <a:extLst>
              <a:ext uri="{FF2B5EF4-FFF2-40B4-BE49-F238E27FC236}">
                <a16:creationId xmlns:a16="http://schemas.microsoft.com/office/drawing/2014/main" id="{84EB344C-B2EA-4111-A449-8A76A6851ED8}"/>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3464951" y="4513835"/>
            <a:ext cx="3264095" cy="2173888"/>
          </a:xfrm>
          <a:prstGeom prst="rect">
            <a:avLst/>
          </a:prstGeom>
        </p:spPr>
      </p:pic>
    </p:spTree>
    <p:extLst>
      <p:ext uri="{BB962C8B-B14F-4D97-AF65-F5344CB8AC3E}">
        <p14:creationId xmlns:p14="http://schemas.microsoft.com/office/powerpoint/2010/main" val="26137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702A90-BB32-42A0-8782-48DAFCF5D90C}"/>
              </a:ext>
            </a:extLst>
          </p:cNvPr>
          <p:cNvSpPr>
            <a:spLocks noGrp="1"/>
          </p:cNvSpPr>
          <p:nvPr>
            <p:ph type="title"/>
          </p:nvPr>
        </p:nvSpPr>
        <p:spPr/>
        <p:txBody>
          <a:bodyPr/>
          <a:lstStyle/>
          <a:p>
            <a:r>
              <a:rPr lang="en-GB" b="1" dirty="0"/>
              <a:t>Self-efficacy vs. self-esteem</a:t>
            </a:r>
            <a:br>
              <a:rPr lang="en-GB" b="1" dirty="0"/>
            </a:br>
            <a:endParaRPr lang="en-GB" dirty="0"/>
          </a:p>
        </p:txBody>
      </p:sp>
      <p:sp>
        <p:nvSpPr>
          <p:cNvPr id="3" name="Symbol zastępczy zawartości 2">
            <a:extLst>
              <a:ext uri="{FF2B5EF4-FFF2-40B4-BE49-F238E27FC236}">
                <a16:creationId xmlns:a16="http://schemas.microsoft.com/office/drawing/2014/main" id="{15A7A904-C53E-4EB5-A6D5-A7730CB925E9}"/>
              </a:ext>
            </a:extLst>
          </p:cNvPr>
          <p:cNvSpPr>
            <a:spLocks noGrp="1"/>
          </p:cNvSpPr>
          <p:nvPr>
            <p:ph idx="1"/>
          </p:nvPr>
        </p:nvSpPr>
        <p:spPr/>
        <p:txBody>
          <a:bodyPr/>
          <a:lstStyle/>
          <a:p>
            <a:r>
              <a:rPr lang="en-GB" dirty="0"/>
              <a:t>Self-esteem is conceptualized as a sort of general or overall feeling of one’s worth or value (Neill, 2005). While </a:t>
            </a:r>
            <a:r>
              <a:rPr lang="en-GB" u="sng" dirty="0">
                <a:hlinkClick r:id="rId2"/>
              </a:rPr>
              <a:t>self-esteem</a:t>
            </a:r>
            <a:r>
              <a:rPr lang="en-GB" dirty="0"/>
              <a:t> is focused more on “being” (e.g., feeling that you are perfectly acceptable as you are), self-efficacy is more focused on “doing” (e.g., feeling that you are up to a challenge).</a:t>
            </a:r>
          </a:p>
          <a:p>
            <a:r>
              <a:rPr lang="en-GB" dirty="0"/>
              <a:t>High self-worth can definitely improve one’s sense of self-efficacy, just as high self-efficacy can contribute to one’s sense of overall value or worth, but the two stand as separate constructs.</a:t>
            </a:r>
          </a:p>
          <a:p>
            <a:endParaRPr lang="en-GB" dirty="0"/>
          </a:p>
        </p:txBody>
      </p:sp>
      <p:pic>
        <p:nvPicPr>
          <p:cNvPr id="5" name="Obraz 4">
            <a:extLst>
              <a:ext uri="{FF2B5EF4-FFF2-40B4-BE49-F238E27FC236}">
                <a16:creationId xmlns:a16="http://schemas.microsoft.com/office/drawing/2014/main" id="{FF19EC92-97E2-427C-AD3E-F86227B2BAB2}"/>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8430431" y="4506607"/>
            <a:ext cx="3367674" cy="2173202"/>
          </a:xfrm>
          <a:prstGeom prst="rect">
            <a:avLst/>
          </a:prstGeom>
        </p:spPr>
      </p:pic>
    </p:spTree>
    <p:extLst>
      <p:ext uri="{BB962C8B-B14F-4D97-AF65-F5344CB8AC3E}">
        <p14:creationId xmlns:p14="http://schemas.microsoft.com/office/powerpoint/2010/main" val="1336746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01DA6C-C401-4315-AABC-2164E1231A4C}"/>
              </a:ext>
            </a:extLst>
          </p:cNvPr>
          <p:cNvSpPr>
            <a:spLocks noGrp="1"/>
          </p:cNvSpPr>
          <p:nvPr>
            <p:ph type="title"/>
          </p:nvPr>
        </p:nvSpPr>
        <p:spPr/>
        <p:txBody>
          <a:bodyPr/>
          <a:lstStyle/>
          <a:p>
            <a:r>
              <a:rPr lang="en-GB" b="1" dirty="0"/>
              <a:t>Self-efficacy vs. self-esteem</a:t>
            </a:r>
            <a:br>
              <a:rPr lang="en-GB" b="1" dirty="0"/>
            </a:br>
            <a:endParaRPr lang="en-GB" dirty="0"/>
          </a:p>
        </p:txBody>
      </p:sp>
      <p:sp>
        <p:nvSpPr>
          <p:cNvPr id="3" name="Symbol zastępczy zawartości 2">
            <a:extLst>
              <a:ext uri="{FF2B5EF4-FFF2-40B4-BE49-F238E27FC236}">
                <a16:creationId xmlns:a16="http://schemas.microsoft.com/office/drawing/2014/main" id="{455AB966-3096-408F-87E7-20BB9A6F9256}"/>
              </a:ext>
            </a:extLst>
          </p:cNvPr>
          <p:cNvSpPr>
            <a:spLocks noGrp="1"/>
          </p:cNvSpPr>
          <p:nvPr>
            <p:ph idx="1"/>
          </p:nvPr>
        </p:nvSpPr>
        <p:spPr/>
        <p:txBody>
          <a:bodyPr/>
          <a:lstStyle/>
          <a:p>
            <a:r>
              <a:rPr lang="en-GB" dirty="0"/>
              <a:t>Self-esteem is conceptualized as a sort of general or overall feeling of one’s worth or value (Neill, 2005). While self-esteem is focused more on “being” (e.g., feeling that you are perfectly acceptable as you are), self-efficacy is more focused on “doing” (e.g., feeling that you are up to a challenge).  High self-worth can definitely improve one’s sense of self-efficacy, just as high self-efficacy can contribute to one’s sense of overall value or worth, but the two stand as separate constructs.</a:t>
            </a:r>
          </a:p>
        </p:txBody>
      </p:sp>
      <p:pic>
        <p:nvPicPr>
          <p:cNvPr id="5" name="Obraz 4">
            <a:extLst>
              <a:ext uri="{FF2B5EF4-FFF2-40B4-BE49-F238E27FC236}">
                <a16:creationId xmlns:a16="http://schemas.microsoft.com/office/drawing/2014/main" id="{9B873E3D-0835-4610-811D-8EB330EE4A4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102469" y="4396544"/>
            <a:ext cx="3417863" cy="2278575"/>
          </a:xfrm>
          <a:prstGeom prst="rect">
            <a:avLst/>
          </a:prstGeom>
        </p:spPr>
      </p:pic>
      <p:sp>
        <p:nvSpPr>
          <p:cNvPr id="6" name="pole tekstowe 5">
            <a:extLst>
              <a:ext uri="{FF2B5EF4-FFF2-40B4-BE49-F238E27FC236}">
                <a16:creationId xmlns:a16="http://schemas.microsoft.com/office/drawing/2014/main" id="{E8B03A8B-2C28-48C7-8F65-0A7DF7DF2322}"/>
              </a:ext>
            </a:extLst>
          </p:cNvPr>
          <p:cNvSpPr txBox="1"/>
          <p:nvPr/>
        </p:nvSpPr>
        <p:spPr>
          <a:xfrm>
            <a:off x="5102469" y="6860232"/>
            <a:ext cx="3417863" cy="230832"/>
          </a:xfrm>
          <a:prstGeom prst="rect">
            <a:avLst/>
          </a:prstGeom>
          <a:noFill/>
        </p:spPr>
        <p:txBody>
          <a:bodyPr wrap="square" rtlCol="0">
            <a:spAutoFit/>
          </a:bodyPr>
          <a:lstStyle/>
          <a:p>
            <a:r>
              <a:rPr lang="en-GB" sz="900">
                <a:hlinkClick r:id="rId3" tooltip="https://www.thebluediamondgallery.com/handwriting/s/self-esteem.html"/>
              </a:rPr>
              <a:t>To zdjęcie</a:t>
            </a:r>
            <a:r>
              <a:rPr lang="en-GB" sz="900"/>
              <a:t>, autor: Nieznany autor, licencja: </a:t>
            </a:r>
            <a:r>
              <a:rPr lang="en-GB" sz="900">
                <a:hlinkClick r:id="rId4" tooltip="https://creativecommons.org/licenses/by-sa/3.0/"/>
              </a:rPr>
              <a:t>CC BY-SA</a:t>
            </a:r>
            <a:endParaRPr lang="en-GB" sz="900"/>
          </a:p>
        </p:txBody>
      </p:sp>
    </p:spTree>
    <p:extLst>
      <p:ext uri="{BB962C8B-B14F-4D97-AF65-F5344CB8AC3E}">
        <p14:creationId xmlns:p14="http://schemas.microsoft.com/office/powerpoint/2010/main" val="2691996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C04BCB-CE01-4231-8F99-DAFC659D585D}"/>
              </a:ext>
            </a:extLst>
          </p:cNvPr>
          <p:cNvSpPr>
            <a:spLocks noGrp="1"/>
          </p:cNvSpPr>
          <p:nvPr>
            <p:ph type="title"/>
          </p:nvPr>
        </p:nvSpPr>
        <p:spPr/>
        <p:txBody>
          <a:bodyPr/>
          <a:lstStyle/>
          <a:p>
            <a:r>
              <a:rPr lang="en-GB" dirty="0"/>
              <a:t>Self-efficacy and self-regulation</a:t>
            </a:r>
          </a:p>
        </p:txBody>
      </p:sp>
      <p:sp>
        <p:nvSpPr>
          <p:cNvPr id="3" name="Symbol zastępczy zawartości 2">
            <a:extLst>
              <a:ext uri="{FF2B5EF4-FFF2-40B4-BE49-F238E27FC236}">
                <a16:creationId xmlns:a16="http://schemas.microsoft.com/office/drawing/2014/main" id="{658B7892-B579-4B73-AF05-C2BE15843DC3}"/>
              </a:ext>
            </a:extLst>
          </p:cNvPr>
          <p:cNvSpPr>
            <a:spLocks noGrp="1"/>
          </p:cNvSpPr>
          <p:nvPr>
            <p:ph idx="1"/>
          </p:nvPr>
        </p:nvSpPr>
        <p:spPr/>
        <p:txBody>
          <a:bodyPr/>
          <a:lstStyle/>
          <a:p>
            <a:r>
              <a:rPr lang="en-GB" dirty="0"/>
              <a:t>Since self-efficacy is related to the concept of self-control and the ability to modulate your </a:t>
            </a:r>
            <a:r>
              <a:rPr lang="en-GB" dirty="0" err="1"/>
              <a:t>behavior</a:t>
            </a:r>
            <a:r>
              <a:rPr lang="en-GB" dirty="0"/>
              <a:t> to reach your goals, it can sometimes be confused with self-regulation. They are related, but still separate concepts.  Self-regulation refers to an individual’s “self-generated thoughts, feelings, and actions that are systematically designed to affect one’s learning” (Schunk &amp; Zimmerman, 2007), while self-efficacy is a concept more closely related to an individual’s perceived abilities.  In other words, self-regulation is more of a strategy for achieving one’s goals, especially in relation to learning, while self-efficacy is the belief that he or she can succeed.</a:t>
            </a:r>
          </a:p>
        </p:txBody>
      </p:sp>
      <p:pic>
        <p:nvPicPr>
          <p:cNvPr id="2050" name="Picture 2" descr="Try these practices to increase your self-regulation - SmartBrief">
            <a:extLst>
              <a:ext uri="{FF2B5EF4-FFF2-40B4-BE49-F238E27FC236}">
                <a16:creationId xmlns:a16="http://schemas.microsoft.com/office/drawing/2014/main" id="{F05EE0C4-8AF8-4B5D-AA52-B37086467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9724" y="4677934"/>
            <a:ext cx="3249637" cy="1879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347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BC19D4-3CE7-44E7-A1E3-DAC164DDC55C}"/>
              </a:ext>
            </a:extLst>
          </p:cNvPr>
          <p:cNvSpPr>
            <a:spLocks noGrp="1"/>
          </p:cNvSpPr>
          <p:nvPr>
            <p:ph type="title"/>
          </p:nvPr>
        </p:nvSpPr>
        <p:spPr/>
        <p:txBody>
          <a:bodyPr/>
          <a:lstStyle/>
          <a:p>
            <a:r>
              <a:rPr lang="en-GB" b="1" dirty="0"/>
              <a:t>Self-efficacy and motivation</a:t>
            </a:r>
            <a:br>
              <a:rPr lang="en-GB" b="1" dirty="0"/>
            </a:br>
            <a:endParaRPr lang="en-GB" dirty="0"/>
          </a:p>
        </p:txBody>
      </p:sp>
      <p:sp>
        <p:nvSpPr>
          <p:cNvPr id="3" name="Symbol zastępczy zawartości 2">
            <a:extLst>
              <a:ext uri="{FF2B5EF4-FFF2-40B4-BE49-F238E27FC236}">
                <a16:creationId xmlns:a16="http://schemas.microsoft.com/office/drawing/2014/main" id="{1984F28E-623B-4AC0-BFC9-3924B2E19ED8}"/>
              </a:ext>
            </a:extLst>
          </p:cNvPr>
          <p:cNvSpPr>
            <a:spLocks noGrp="1"/>
          </p:cNvSpPr>
          <p:nvPr>
            <p:ph idx="1"/>
          </p:nvPr>
        </p:nvSpPr>
        <p:spPr/>
        <p:txBody>
          <a:bodyPr>
            <a:normAutofit/>
          </a:bodyPr>
          <a:lstStyle/>
          <a:p>
            <a:r>
              <a:rPr lang="en-GB" dirty="0"/>
              <a:t>Similarly, although self-efficacy and motivation are deeply entwined, they are also two separate constructs. Self-efficacy is based on an individual’s belief in their own capacity to achieve, while </a:t>
            </a:r>
            <a:r>
              <a:rPr lang="en-GB" u="sng" dirty="0">
                <a:hlinkClick r:id="rId2"/>
              </a:rPr>
              <a:t>motivation</a:t>
            </a:r>
            <a:r>
              <a:rPr lang="en-GB" dirty="0"/>
              <a:t> is based on the individual’s desire to achieve. Those with high self-efficacy often have high motivation and vice versa, but it is not a foregone conclusion.</a:t>
            </a:r>
          </a:p>
          <a:p>
            <a:r>
              <a:rPr lang="en-GB" dirty="0"/>
              <a:t>Still, it is true that when an individual gains or maintains self-efficacy through the experience of success—however small—they generally get a boost in motivation to continue learning and making progress (Mayer, 2010).</a:t>
            </a:r>
          </a:p>
          <a:p>
            <a:r>
              <a:rPr lang="en-GB" dirty="0"/>
              <a:t>The relationship can also work in the other direction to create a sort of success cycle; when an individual is highly motivated to learn and succeed, they are more likely to achieve their goals, giving them an experience that contributes to their overall self-efficacy.</a:t>
            </a:r>
          </a:p>
          <a:p>
            <a:endParaRPr lang="en-GB" dirty="0"/>
          </a:p>
        </p:txBody>
      </p:sp>
      <p:pic>
        <p:nvPicPr>
          <p:cNvPr id="5" name="Obraz 4">
            <a:extLst>
              <a:ext uri="{FF2B5EF4-FFF2-40B4-BE49-F238E27FC236}">
                <a16:creationId xmlns:a16="http://schemas.microsoft.com/office/drawing/2014/main" id="{834E82C7-42A4-4C0A-8A84-E2521BAA9712}"/>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8693834" y="5580771"/>
            <a:ext cx="2080846" cy="1170476"/>
          </a:xfrm>
          <a:prstGeom prst="rect">
            <a:avLst/>
          </a:prstGeom>
        </p:spPr>
      </p:pic>
      <p:sp>
        <p:nvSpPr>
          <p:cNvPr id="6" name="pole tekstowe 5">
            <a:extLst>
              <a:ext uri="{FF2B5EF4-FFF2-40B4-BE49-F238E27FC236}">
                <a16:creationId xmlns:a16="http://schemas.microsoft.com/office/drawing/2014/main" id="{957198E6-AB70-48FD-8556-3861A6086C0D}"/>
              </a:ext>
            </a:extLst>
          </p:cNvPr>
          <p:cNvSpPr txBox="1"/>
          <p:nvPr/>
        </p:nvSpPr>
        <p:spPr>
          <a:xfrm>
            <a:off x="8693834" y="6936359"/>
            <a:ext cx="2080846" cy="369332"/>
          </a:xfrm>
          <a:prstGeom prst="rect">
            <a:avLst/>
          </a:prstGeom>
          <a:noFill/>
        </p:spPr>
        <p:txBody>
          <a:bodyPr wrap="square" rtlCol="0">
            <a:spAutoFit/>
          </a:bodyPr>
          <a:lstStyle/>
          <a:p>
            <a:r>
              <a:rPr lang="en-GB" sz="900">
                <a:hlinkClick r:id="rId4" tooltip="https://www.peoplematters.in/article/expert-views/empowering-people-through-motivation-4308"/>
              </a:rPr>
              <a:t>To zdjęcie</a:t>
            </a:r>
            <a:r>
              <a:rPr lang="en-GB" sz="900"/>
              <a:t>, autor: Nieznany autor, licencja: </a:t>
            </a:r>
            <a:r>
              <a:rPr lang="en-GB" sz="900">
                <a:hlinkClick r:id="rId5" tooltip="https://creativecommons.org/licenses/by-nc-sa/3.0/"/>
              </a:rPr>
              <a:t>CC BY-SA-NC</a:t>
            </a:r>
            <a:endParaRPr lang="en-GB" sz="900"/>
          </a:p>
        </p:txBody>
      </p:sp>
    </p:spTree>
    <p:extLst>
      <p:ext uri="{BB962C8B-B14F-4D97-AF65-F5344CB8AC3E}">
        <p14:creationId xmlns:p14="http://schemas.microsoft.com/office/powerpoint/2010/main" val="211062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32A1C3-089C-4E5E-A72F-235119FE78BE}"/>
              </a:ext>
            </a:extLst>
          </p:cNvPr>
          <p:cNvSpPr>
            <a:spLocks noGrp="1"/>
          </p:cNvSpPr>
          <p:nvPr>
            <p:ph type="title"/>
          </p:nvPr>
        </p:nvSpPr>
        <p:spPr/>
        <p:txBody>
          <a:bodyPr/>
          <a:lstStyle/>
          <a:p>
            <a:r>
              <a:rPr lang="en-GB" b="1" dirty="0"/>
              <a:t>Self-efficacy and resilience</a:t>
            </a:r>
            <a:br>
              <a:rPr lang="en-GB" b="1" dirty="0"/>
            </a:br>
            <a:endParaRPr lang="en-GB" dirty="0"/>
          </a:p>
        </p:txBody>
      </p:sp>
      <p:sp>
        <p:nvSpPr>
          <p:cNvPr id="3" name="Symbol zastępczy zawartości 2">
            <a:extLst>
              <a:ext uri="{FF2B5EF4-FFF2-40B4-BE49-F238E27FC236}">
                <a16:creationId xmlns:a16="http://schemas.microsoft.com/office/drawing/2014/main" id="{31A344A3-3A50-4281-89CA-1BADFB0FD09D}"/>
              </a:ext>
            </a:extLst>
          </p:cNvPr>
          <p:cNvSpPr>
            <a:spLocks noGrp="1"/>
          </p:cNvSpPr>
          <p:nvPr>
            <p:ph idx="1"/>
          </p:nvPr>
        </p:nvSpPr>
        <p:spPr/>
        <p:txBody>
          <a:bodyPr/>
          <a:lstStyle/>
          <a:p>
            <a:r>
              <a:rPr lang="en-GB" dirty="0"/>
              <a:t>While experiences of success certainly make up a large portion of self-efficacy development, there is also room for failure.</a:t>
            </a:r>
          </a:p>
          <a:p>
            <a:r>
              <a:rPr lang="en-GB" dirty="0"/>
              <a:t>Those with a high level of self-efficacy are not only more likely to succeed, but they are also more likely to bounce back and recover from failure.</a:t>
            </a:r>
          </a:p>
          <a:p>
            <a:r>
              <a:rPr lang="en-GB" dirty="0"/>
              <a:t>This is the ability at the heart of </a:t>
            </a:r>
            <a:r>
              <a:rPr lang="en-GB" u="sng" dirty="0">
                <a:hlinkClick r:id="rId2"/>
              </a:rPr>
              <a:t>resilience</a:t>
            </a:r>
            <a:r>
              <a:rPr lang="en-GB" dirty="0"/>
              <a:t>, and it is greatly impacted by self-efficacy.</a:t>
            </a:r>
          </a:p>
          <a:p>
            <a:endParaRPr lang="en-GB" dirty="0"/>
          </a:p>
        </p:txBody>
      </p:sp>
      <p:pic>
        <p:nvPicPr>
          <p:cNvPr id="5" name="Obraz 4">
            <a:extLst>
              <a:ext uri="{FF2B5EF4-FFF2-40B4-BE49-F238E27FC236}">
                <a16:creationId xmlns:a16="http://schemas.microsoft.com/office/drawing/2014/main" id="{67B90EA1-F601-47E9-88F3-A0F0FD845423}"/>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3574756" y="3981157"/>
            <a:ext cx="5114388" cy="2876843"/>
          </a:xfrm>
          <a:prstGeom prst="rect">
            <a:avLst/>
          </a:prstGeom>
        </p:spPr>
      </p:pic>
      <p:sp>
        <p:nvSpPr>
          <p:cNvPr id="6" name="pole tekstowe 5">
            <a:extLst>
              <a:ext uri="{FF2B5EF4-FFF2-40B4-BE49-F238E27FC236}">
                <a16:creationId xmlns:a16="http://schemas.microsoft.com/office/drawing/2014/main" id="{524AC994-A5BD-43C8-8965-76AF143FEBEA}"/>
              </a:ext>
            </a:extLst>
          </p:cNvPr>
          <p:cNvSpPr txBox="1"/>
          <p:nvPr/>
        </p:nvSpPr>
        <p:spPr>
          <a:xfrm>
            <a:off x="4089008" y="6992001"/>
            <a:ext cx="4600135" cy="230832"/>
          </a:xfrm>
          <a:prstGeom prst="rect">
            <a:avLst/>
          </a:prstGeom>
          <a:noFill/>
        </p:spPr>
        <p:txBody>
          <a:bodyPr wrap="square" rtlCol="0">
            <a:spAutoFit/>
          </a:bodyPr>
          <a:lstStyle/>
          <a:p>
            <a:r>
              <a:rPr lang="en-GB" sz="900">
                <a:hlinkClick r:id="rId4" tooltip="https://www.peoplemattersglobal.com/blog/life-at-work/racing-with-resilience-22452"/>
              </a:rPr>
              <a:t>To zdjęcie</a:t>
            </a:r>
            <a:r>
              <a:rPr lang="en-GB" sz="900"/>
              <a:t>, autor: Nieznany autor, licencja: </a:t>
            </a:r>
            <a:r>
              <a:rPr lang="en-GB" sz="900">
                <a:hlinkClick r:id="rId5" tooltip="https://creativecommons.org/licenses/by-nc-sa/3.0/"/>
              </a:rPr>
              <a:t>CC BY-SA-NC</a:t>
            </a:r>
            <a:endParaRPr lang="en-GB" sz="900"/>
          </a:p>
        </p:txBody>
      </p:sp>
    </p:spTree>
    <p:extLst>
      <p:ext uri="{BB962C8B-B14F-4D97-AF65-F5344CB8AC3E}">
        <p14:creationId xmlns:p14="http://schemas.microsoft.com/office/powerpoint/2010/main" val="424119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CF040A-C5E9-4EF1-9D5E-AA1739A957B3}"/>
              </a:ext>
            </a:extLst>
          </p:cNvPr>
          <p:cNvSpPr>
            <a:spLocks noGrp="1"/>
          </p:cNvSpPr>
          <p:nvPr>
            <p:ph type="title"/>
          </p:nvPr>
        </p:nvSpPr>
        <p:spPr/>
        <p:txBody>
          <a:bodyPr/>
          <a:lstStyle/>
          <a:p>
            <a:r>
              <a:rPr lang="en-GB" b="1" dirty="0"/>
              <a:t>5 Examples of High Self-Efficacy</a:t>
            </a:r>
            <a:br>
              <a:rPr lang="en-GB" b="1" dirty="0"/>
            </a:br>
            <a:endParaRPr lang="en-GB" dirty="0"/>
          </a:p>
        </p:txBody>
      </p:sp>
      <p:sp>
        <p:nvSpPr>
          <p:cNvPr id="3" name="Symbol zastępczy zawartości 2">
            <a:extLst>
              <a:ext uri="{FF2B5EF4-FFF2-40B4-BE49-F238E27FC236}">
                <a16:creationId xmlns:a16="http://schemas.microsoft.com/office/drawing/2014/main" id="{EF3DE19F-4FD4-40CD-B848-1C6DDDAECD0D}"/>
              </a:ext>
            </a:extLst>
          </p:cNvPr>
          <p:cNvSpPr>
            <a:spLocks noGrp="1"/>
          </p:cNvSpPr>
          <p:nvPr>
            <p:ph idx="1"/>
          </p:nvPr>
        </p:nvSpPr>
        <p:spPr/>
        <p:txBody>
          <a:bodyPr>
            <a:normAutofit fontScale="77500" lnSpcReduction="20000"/>
          </a:bodyPr>
          <a:lstStyle/>
          <a:p>
            <a:pPr marL="0" indent="0">
              <a:buNone/>
            </a:pPr>
            <a:r>
              <a:rPr lang="en-GB" dirty="0"/>
              <a:t>So what does high self-efficacy look like?</a:t>
            </a:r>
          </a:p>
          <a:p>
            <a:pPr marL="0" indent="0">
              <a:buNone/>
            </a:pPr>
            <a:r>
              <a:rPr lang="en-GB" dirty="0"/>
              <a:t>It’s relatively easy to spot because those with high self-efficacy tend to be those who achieve, accomplish, and succeed more often than others.</a:t>
            </a:r>
          </a:p>
          <a:p>
            <a:pPr marL="0" indent="0">
              <a:buNone/>
            </a:pPr>
            <a:r>
              <a:rPr lang="en-GB" dirty="0"/>
              <a:t>High self-efficacy can manifest as one or more of the following traits and </a:t>
            </a:r>
            <a:r>
              <a:rPr lang="en-GB" dirty="0" err="1"/>
              <a:t>behaviors</a:t>
            </a:r>
            <a:r>
              <a:rPr lang="en-GB" dirty="0"/>
              <a:t>, among others:</a:t>
            </a:r>
          </a:p>
          <a:p>
            <a:r>
              <a:rPr lang="en-GB" dirty="0"/>
              <a:t>A student who is not particularly gifted in a certain subject but believes in her own ability to learn it well;</a:t>
            </a:r>
          </a:p>
          <a:p>
            <a:r>
              <a:rPr lang="en-GB" dirty="0"/>
              <a:t>A man who has had bad luck with relationships so far, but retains a positive outlook on his ability to connect with his upcoming date;</a:t>
            </a:r>
          </a:p>
          <a:p>
            <a:r>
              <a:rPr lang="en-GB" dirty="0"/>
              <a:t>An expectant mother who is nervous about caring for a new baby, but believes that she has what it takes to succeed, no matter how difficult or scary it is;</a:t>
            </a:r>
          </a:p>
          <a:p>
            <a:r>
              <a:rPr lang="en-GB" dirty="0"/>
              <a:t>A new graduate who takes a high-profile, high-status job that she has never done before, but that she feels she can succeed in;</a:t>
            </a:r>
          </a:p>
          <a:p>
            <a:r>
              <a:rPr lang="en-GB" dirty="0"/>
              <a:t>An entrepreneur who pours his heart and soul into establishing his business, but quickly moves on to his next great idea when his business is hit with an insurmountable and unexpected challenge.</a:t>
            </a:r>
          </a:p>
          <a:p>
            <a:endParaRPr lang="en-GB" dirty="0"/>
          </a:p>
        </p:txBody>
      </p:sp>
      <p:pic>
        <p:nvPicPr>
          <p:cNvPr id="6" name="Obraz 5">
            <a:extLst>
              <a:ext uri="{FF2B5EF4-FFF2-40B4-BE49-F238E27FC236}">
                <a16:creationId xmlns:a16="http://schemas.microsoft.com/office/drawing/2014/main" id="{D2E4A9F7-8E15-4C2D-A8AD-B3FFB5E9DDAF}"/>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038491" y="5377375"/>
            <a:ext cx="2961250" cy="1480625"/>
          </a:xfrm>
          <a:prstGeom prst="rect">
            <a:avLst/>
          </a:prstGeom>
        </p:spPr>
      </p:pic>
      <p:sp>
        <p:nvSpPr>
          <p:cNvPr id="7" name="pole tekstowe 6">
            <a:extLst>
              <a:ext uri="{FF2B5EF4-FFF2-40B4-BE49-F238E27FC236}">
                <a16:creationId xmlns:a16="http://schemas.microsoft.com/office/drawing/2014/main" id="{22934FBB-BBBE-4C02-83E6-04012E173AC5}"/>
              </a:ext>
            </a:extLst>
          </p:cNvPr>
          <p:cNvSpPr txBox="1"/>
          <p:nvPr/>
        </p:nvSpPr>
        <p:spPr>
          <a:xfrm>
            <a:off x="11286977" y="7138385"/>
            <a:ext cx="1273381" cy="507831"/>
          </a:xfrm>
          <a:prstGeom prst="rect">
            <a:avLst/>
          </a:prstGeom>
          <a:noFill/>
        </p:spPr>
        <p:txBody>
          <a:bodyPr wrap="square" rtlCol="0">
            <a:spAutoFit/>
          </a:bodyPr>
          <a:lstStyle/>
          <a:p>
            <a:r>
              <a:rPr lang="en-GB" sz="900">
                <a:hlinkClick r:id="rId3" tooltip="https://www.psychowiedza.com/2017/01/wyobcowanie-przyklady.html"/>
              </a:rPr>
              <a:t>To zdjęcie</a:t>
            </a:r>
            <a:r>
              <a:rPr lang="en-GB" sz="900"/>
              <a:t>, autor: Nieznany autor, licencja: </a:t>
            </a:r>
            <a:r>
              <a:rPr lang="en-GB" sz="900">
                <a:hlinkClick r:id="rId4" tooltip="https://creativecommons.org/licenses/by-sa/3.0/"/>
              </a:rPr>
              <a:t>CC BY-SA</a:t>
            </a:r>
            <a:endParaRPr lang="en-GB" sz="900"/>
          </a:p>
        </p:txBody>
      </p:sp>
    </p:spTree>
    <p:extLst>
      <p:ext uri="{BB962C8B-B14F-4D97-AF65-F5344CB8AC3E}">
        <p14:creationId xmlns:p14="http://schemas.microsoft.com/office/powerpoint/2010/main" val="351081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BE4B5E-8AEB-4B6E-99E0-2433D8D9BF8C}"/>
              </a:ext>
            </a:extLst>
          </p:cNvPr>
          <p:cNvSpPr>
            <a:spLocks noGrp="1"/>
          </p:cNvSpPr>
          <p:nvPr>
            <p:ph type="title"/>
          </p:nvPr>
        </p:nvSpPr>
        <p:spPr/>
        <p:txBody>
          <a:bodyPr>
            <a:normAutofit fontScale="90000"/>
          </a:bodyPr>
          <a:lstStyle/>
          <a:p>
            <a:r>
              <a:rPr lang="en-GB" b="1" dirty="0"/>
              <a:t>Why self-efficacy matters – Mamie Morrow</a:t>
            </a:r>
            <a:br>
              <a:rPr lang="en-GB" b="1" dirty="0"/>
            </a:br>
            <a:endParaRPr lang="en-GB" dirty="0"/>
          </a:p>
        </p:txBody>
      </p:sp>
      <p:sp>
        <p:nvSpPr>
          <p:cNvPr id="3" name="Symbol zastępczy zawartości 2">
            <a:extLst>
              <a:ext uri="{FF2B5EF4-FFF2-40B4-BE49-F238E27FC236}">
                <a16:creationId xmlns:a16="http://schemas.microsoft.com/office/drawing/2014/main" id="{22EEF2A2-B5FE-4FC1-9413-0CE9D8E83E2D}"/>
              </a:ext>
            </a:extLst>
          </p:cNvPr>
          <p:cNvSpPr>
            <a:spLocks noGrp="1"/>
          </p:cNvSpPr>
          <p:nvPr>
            <p:ph idx="1"/>
          </p:nvPr>
        </p:nvSpPr>
        <p:spPr/>
        <p:txBody>
          <a:bodyPr/>
          <a:lstStyle/>
          <a:p>
            <a:endParaRPr lang="pl-PL" dirty="0"/>
          </a:p>
          <a:p>
            <a:endParaRPr lang="en-GB" dirty="0"/>
          </a:p>
        </p:txBody>
      </p:sp>
      <p:pic>
        <p:nvPicPr>
          <p:cNvPr id="5" name="Multimedia online 4" title="Why Self-Efficacy Matters | Mamie Morrow | TEDxFSCJ">
            <a:hlinkClick r:id="" action="ppaction://media"/>
            <a:extLst>
              <a:ext uri="{FF2B5EF4-FFF2-40B4-BE49-F238E27FC236}">
                <a16:creationId xmlns:a16="http://schemas.microsoft.com/office/drawing/2014/main" id="{EF69BE37-50DE-4A23-A0F9-C70FC705FFD7}"/>
              </a:ext>
            </a:extLst>
          </p:cNvPr>
          <p:cNvPicPr>
            <a:picLocks noRot="1" noChangeAspect="1"/>
          </p:cNvPicPr>
          <p:nvPr>
            <a:videoFile r:link="rId1"/>
          </p:nvPr>
        </p:nvPicPr>
        <p:blipFill>
          <a:blip r:embed="rId3"/>
          <a:stretch>
            <a:fillRect/>
          </a:stretch>
        </p:blipFill>
        <p:spPr>
          <a:xfrm>
            <a:off x="2304757" y="2160589"/>
            <a:ext cx="6037598" cy="3396149"/>
          </a:xfrm>
          <a:prstGeom prst="rect">
            <a:avLst/>
          </a:prstGeom>
        </p:spPr>
      </p:pic>
      <p:sp>
        <p:nvSpPr>
          <p:cNvPr id="6" name="Prostokąt 5">
            <a:extLst>
              <a:ext uri="{FF2B5EF4-FFF2-40B4-BE49-F238E27FC236}">
                <a16:creationId xmlns:a16="http://schemas.microsoft.com/office/drawing/2014/main" id="{45E6ABCB-4878-4CB8-848C-230B38529C78}"/>
              </a:ext>
            </a:extLst>
          </p:cNvPr>
          <p:cNvSpPr/>
          <p:nvPr/>
        </p:nvSpPr>
        <p:spPr>
          <a:xfrm>
            <a:off x="2304757" y="5856696"/>
            <a:ext cx="6065699" cy="646331"/>
          </a:xfrm>
          <a:prstGeom prst="rect">
            <a:avLst/>
          </a:prstGeom>
        </p:spPr>
        <p:txBody>
          <a:bodyPr wrap="none">
            <a:spAutoFit/>
          </a:bodyPr>
          <a:lstStyle/>
          <a:p>
            <a:r>
              <a:rPr lang="en-GB" dirty="0">
                <a:hlinkClick r:id="rId4"/>
              </a:rPr>
              <a:t>https://www.youtube.com/watch?v=agwsjYg9hJ8&amp;t=31s</a:t>
            </a:r>
            <a:endParaRPr lang="pl-PL" dirty="0"/>
          </a:p>
          <a:p>
            <a:endParaRPr lang="en-GB" dirty="0"/>
          </a:p>
        </p:txBody>
      </p:sp>
    </p:spTree>
    <p:extLst>
      <p:ext uri="{BB962C8B-B14F-4D97-AF65-F5344CB8AC3E}">
        <p14:creationId xmlns:p14="http://schemas.microsoft.com/office/powerpoint/2010/main" val="2802182161"/>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35</TotalTime>
  <Words>1473</Words>
  <Application>Microsoft Office PowerPoint</Application>
  <PresentationFormat>Panoramiczny</PresentationFormat>
  <Paragraphs>61</Paragraphs>
  <Slides>12</Slides>
  <Notes>0</Notes>
  <HiddenSlides>0</HiddenSlides>
  <MMClips>1</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12</vt:i4>
      </vt:variant>
    </vt:vector>
  </HeadingPairs>
  <TitlesOfParts>
    <vt:vector size="16" baseType="lpstr">
      <vt:lpstr>Arial</vt:lpstr>
      <vt:lpstr>Trebuchet MS</vt:lpstr>
      <vt:lpstr>Wingdings 3</vt:lpstr>
      <vt:lpstr>Faseta</vt:lpstr>
      <vt:lpstr>Self-Efficacy </vt:lpstr>
      <vt:lpstr>What Is the Meaning of Self-Efficacy? A Definition </vt:lpstr>
      <vt:lpstr>Self-efficacy vs. self-esteem </vt:lpstr>
      <vt:lpstr>Self-efficacy vs. self-esteem </vt:lpstr>
      <vt:lpstr>Self-efficacy and self-regulation</vt:lpstr>
      <vt:lpstr>Self-efficacy and motivation </vt:lpstr>
      <vt:lpstr>Self-efficacy and resilience </vt:lpstr>
      <vt:lpstr>5 Examples of High Self-Efficacy </vt:lpstr>
      <vt:lpstr>Why self-efficacy matters – Mamie Morrow </vt:lpstr>
      <vt:lpstr>Can We Test and Survey Self-Efficacy? </vt:lpstr>
      <vt:lpstr>Measuring self-efficacy with scales and questionnaires (PDF) </vt:lpstr>
      <vt:lpstr>Self-efficacy in learning and education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Self-Efficacy</dc:title>
  <dc:creator>Anna Nowicka</dc:creator>
  <cp:lastModifiedBy>Anna Nowicka</cp:lastModifiedBy>
  <cp:revision>3</cp:revision>
  <dcterms:created xsi:type="dcterms:W3CDTF">2023-05-24T15:23:57Z</dcterms:created>
  <dcterms:modified xsi:type="dcterms:W3CDTF">2023-05-24T15:59:32Z</dcterms:modified>
</cp:coreProperties>
</file>